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8288000" cy="10287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Computer Says No" panose="020B0604020202020204" charset="0"/>
      <p:regular r:id="rId10"/>
    </p:embeddedFont>
    <p:embeddedFont>
      <p:font typeface="Poppins" panose="00000500000000000000" pitchFamily="2" charset="0"/>
      <p:regular r:id="rId11"/>
      <p:bold r:id="rId12"/>
      <p:italic r:id="rId13"/>
      <p:boldItalic r:id="rId14"/>
    </p:embeddedFont>
    <p:embeddedFont>
      <p:font typeface="Poppins Light" panose="00000400000000000000" pitchFamily="2" charset="0"/>
      <p:regular r:id="rId15"/>
      <p: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8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1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3.png"/><Relationship Id="rId10" Type="http://schemas.openxmlformats.org/officeDocument/2006/relationships/image" Target="../media/image13.svg"/><Relationship Id="rId4" Type="http://schemas.openxmlformats.org/officeDocument/2006/relationships/image" Target="../media/image8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4.png"/><Relationship Id="rId4" Type="http://schemas.openxmlformats.org/officeDocument/2006/relationships/image" Target="../media/image23.sv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3" name="Freeform 3"/>
          <p:cNvSpPr/>
          <p:nvPr/>
        </p:nvSpPr>
        <p:spPr>
          <a:xfrm>
            <a:off x="-2576678" y="61722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4" name="Freeform 4"/>
          <p:cNvSpPr/>
          <p:nvPr/>
        </p:nvSpPr>
        <p:spPr>
          <a:xfrm>
            <a:off x="3268070" y="-2818506"/>
            <a:ext cx="4825046" cy="4219769"/>
          </a:xfrm>
          <a:custGeom>
            <a:avLst/>
            <a:gdLst/>
            <a:ahLst/>
            <a:cxnLst/>
            <a:rect l="l" t="t" r="r" b="b"/>
            <a:pathLst>
              <a:path w="4825046" h="4219769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5" name="Freeform 5"/>
          <p:cNvSpPr/>
          <p:nvPr/>
        </p:nvSpPr>
        <p:spPr>
          <a:xfrm>
            <a:off x="14161481" y="-41148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6" name="TextBox 6"/>
          <p:cNvSpPr txBox="1"/>
          <p:nvPr/>
        </p:nvSpPr>
        <p:spPr>
          <a:xfrm>
            <a:off x="3282557" y="7585753"/>
            <a:ext cx="6926813" cy="462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2714" dirty="0">
                <a:solidFill>
                  <a:schemeClr val="bg1"/>
                </a:solidFill>
                <a:latin typeface="Poppins Light"/>
              </a:rPr>
              <a:t>By x004989 Ron Coveney</a:t>
            </a:r>
          </a:p>
        </p:txBody>
      </p:sp>
      <p:sp>
        <p:nvSpPr>
          <p:cNvPr id="7" name="Freeform 7"/>
          <p:cNvSpPr/>
          <p:nvPr/>
        </p:nvSpPr>
        <p:spPr>
          <a:xfrm>
            <a:off x="-391635" y="1333816"/>
            <a:ext cx="3948234" cy="1724379"/>
          </a:xfrm>
          <a:custGeom>
            <a:avLst/>
            <a:gdLst/>
            <a:ahLst/>
            <a:cxnLst/>
            <a:rect l="l" t="t" r="r" b="b"/>
            <a:pathLst>
              <a:path w="3948234" h="1724379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8" name="Freeform 8"/>
          <p:cNvSpPr/>
          <p:nvPr/>
        </p:nvSpPr>
        <p:spPr>
          <a:xfrm>
            <a:off x="4601689" y="8426785"/>
            <a:ext cx="4729467" cy="4047169"/>
          </a:xfrm>
          <a:custGeom>
            <a:avLst/>
            <a:gdLst/>
            <a:ahLst/>
            <a:cxnLst/>
            <a:rect l="l" t="t" r="r" b="b"/>
            <a:pathLst>
              <a:path w="4729467" h="4047169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9" name="TextBox 9"/>
          <p:cNvSpPr txBox="1"/>
          <p:nvPr/>
        </p:nvSpPr>
        <p:spPr>
          <a:xfrm>
            <a:off x="3268070" y="1556476"/>
            <a:ext cx="8127324" cy="2693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97"/>
              </a:lnSpc>
            </a:pPr>
            <a:r>
              <a:rPr lang="en-US" sz="14580" dirty="0">
                <a:solidFill>
                  <a:schemeClr val="bg1"/>
                </a:solidFill>
                <a:latin typeface="Computer Says No"/>
              </a:rPr>
              <a:t>4TH YEAR</a:t>
            </a:r>
          </a:p>
          <a:p>
            <a:pPr algn="ctr">
              <a:lnSpc>
                <a:spcPts val="10497"/>
              </a:lnSpc>
            </a:pPr>
            <a:r>
              <a:rPr lang="en-US" sz="14580" dirty="0">
                <a:solidFill>
                  <a:schemeClr val="bg1"/>
                </a:solidFill>
                <a:latin typeface="Computer Says No"/>
              </a:rPr>
              <a:t>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268070" y="4750336"/>
            <a:ext cx="7103952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7"/>
              </a:lnSpc>
            </a:pPr>
            <a:r>
              <a:rPr lang="en-US" sz="7148" dirty="0">
                <a:solidFill>
                  <a:schemeClr val="bg1"/>
                </a:solidFill>
                <a:latin typeface="Computer Says No"/>
              </a:rPr>
              <a:t>CHATBOT INTERGRATED WITH IT TICKETING SYSTEM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10209370" y="1028700"/>
            <a:ext cx="8078630" cy="11840963"/>
          </a:xfrm>
          <a:custGeom>
            <a:avLst/>
            <a:gdLst/>
            <a:ahLst/>
            <a:cxnLst/>
            <a:rect l="l" t="t" r="r" b="b"/>
            <a:pathLst>
              <a:path w="8078630" h="11840963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3" name="Freeform 3"/>
          <p:cNvSpPr/>
          <p:nvPr/>
        </p:nvSpPr>
        <p:spPr>
          <a:xfrm>
            <a:off x="2934527" y="1535574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4" name="Freeform 4"/>
          <p:cNvSpPr/>
          <p:nvPr/>
        </p:nvSpPr>
        <p:spPr>
          <a:xfrm>
            <a:off x="4817903" y="3447501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5" name="Freeform 5"/>
          <p:cNvSpPr/>
          <p:nvPr/>
        </p:nvSpPr>
        <p:spPr>
          <a:xfrm>
            <a:off x="2931282" y="5253556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1" y="0"/>
                </a:lnTo>
                <a:lnTo>
                  <a:pt x="3497871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6" name="Freeform 6"/>
          <p:cNvSpPr/>
          <p:nvPr/>
        </p:nvSpPr>
        <p:spPr>
          <a:xfrm>
            <a:off x="1028700" y="3447501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7" name="Freeform 7"/>
          <p:cNvSpPr/>
          <p:nvPr/>
        </p:nvSpPr>
        <p:spPr>
          <a:xfrm>
            <a:off x="-3900191" y="-3935015"/>
            <a:ext cx="7800381" cy="6821864"/>
          </a:xfrm>
          <a:custGeom>
            <a:avLst/>
            <a:gdLst/>
            <a:ahLst/>
            <a:cxnLst/>
            <a:rect l="l" t="t" r="r" b="b"/>
            <a:pathLst>
              <a:path w="7800381" h="6821864">
                <a:moveTo>
                  <a:pt x="0" y="0"/>
                </a:moveTo>
                <a:lnTo>
                  <a:pt x="7800382" y="0"/>
                </a:lnTo>
                <a:lnTo>
                  <a:pt x="7800382" y="6821864"/>
                </a:lnTo>
                <a:lnTo>
                  <a:pt x="0" y="68218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8" name="Freeform 8"/>
          <p:cNvSpPr/>
          <p:nvPr/>
        </p:nvSpPr>
        <p:spPr>
          <a:xfrm>
            <a:off x="13089516" y="3089031"/>
            <a:ext cx="5198484" cy="8229600"/>
          </a:xfrm>
          <a:custGeom>
            <a:avLst/>
            <a:gdLst/>
            <a:ahLst/>
            <a:cxnLst/>
            <a:rect l="l" t="t" r="r" b="b"/>
            <a:pathLst>
              <a:path w="5198484" h="8229600">
                <a:moveTo>
                  <a:pt x="0" y="0"/>
                </a:moveTo>
                <a:lnTo>
                  <a:pt x="5198484" y="0"/>
                </a:lnTo>
                <a:lnTo>
                  <a:pt x="51984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9" name="TextBox 9"/>
          <p:cNvSpPr txBox="1"/>
          <p:nvPr/>
        </p:nvSpPr>
        <p:spPr>
          <a:xfrm>
            <a:off x="3080262" y="531508"/>
            <a:ext cx="5646292" cy="670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458"/>
              </a:lnSpc>
              <a:spcBef>
                <a:spcPct val="0"/>
              </a:spcBef>
            </a:pPr>
            <a:r>
              <a:rPr lang="en-US" sz="6192" dirty="0">
                <a:solidFill>
                  <a:srgbClr val="FFFFFF"/>
                </a:solidFill>
                <a:latin typeface="Computer Says No"/>
              </a:rPr>
              <a:t>PROJECT SCOPE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70991" y="1137396"/>
            <a:ext cx="5359782" cy="634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1"/>
              </a:lnSpc>
            </a:pPr>
            <a:r>
              <a:rPr lang="en-US" sz="3105" dirty="0">
                <a:solidFill>
                  <a:srgbClr val="FFFFFF"/>
                </a:solidFill>
                <a:latin typeface="Poppins"/>
              </a:rPr>
              <a:t>Ticket Management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26554" y="2011448"/>
            <a:ext cx="5359782" cy="1207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9"/>
              </a:lnSpc>
            </a:pPr>
            <a:r>
              <a:rPr lang="en-US" sz="2005" dirty="0">
                <a:solidFill>
                  <a:srgbClr val="FFFFFF"/>
                </a:solidFill>
                <a:latin typeface="Poppins"/>
              </a:rPr>
              <a:t>Create and Manage IT Tickets by interacting with a third-party IT ticketing  system</a:t>
            </a:r>
          </a:p>
        </p:txBody>
      </p:sp>
      <p:sp>
        <p:nvSpPr>
          <p:cNvPr id="12" name="Freeform 12"/>
          <p:cNvSpPr/>
          <p:nvPr/>
        </p:nvSpPr>
        <p:spPr>
          <a:xfrm>
            <a:off x="4051768" y="2737251"/>
            <a:ext cx="1256899" cy="1256899"/>
          </a:xfrm>
          <a:custGeom>
            <a:avLst/>
            <a:gdLst/>
            <a:ahLst/>
            <a:cxnLst/>
            <a:rect l="l" t="t" r="r" b="b"/>
            <a:pathLst>
              <a:path w="1256899" h="1256899">
                <a:moveTo>
                  <a:pt x="0" y="0"/>
                </a:moveTo>
                <a:lnTo>
                  <a:pt x="1256899" y="0"/>
                </a:lnTo>
                <a:lnTo>
                  <a:pt x="1256899" y="1256899"/>
                </a:lnTo>
                <a:lnTo>
                  <a:pt x="0" y="12568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13" name="Freeform 13"/>
          <p:cNvSpPr/>
          <p:nvPr/>
        </p:nvSpPr>
        <p:spPr>
          <a:xfrm>
            <a:off x="5903408" y="4537149"/>
            <a:ext cx="1326860" cy="1256899"/>
          </a:xfrm>
          <a:custGeom>
            <a:avLst/>
            <a:gdLst/>
            <a:ahLst/>
            <a:cxnLst/>
            <a:rect l="l" t="t" r="r" b="b"/>
            <a:pathLst>
              <a:path w="1326860" h="1256899">
                <a:moveTo>
                  <a:pt x="0" y="0"/>
                </a:moveTo>
                <a:lnTo>
                  <a:pt x="1326860" y="0"/>
                </a:lnTo>
                <a:lnTo>
                  <a:pt x="1326860" y="1256899"/>
                </a:lnTo>
                <a:lnTo>
                  <a:pt x="0" y="12568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 dirty="0"/>
          </a:p>
        </p:txBody>
      </p:sp>
      <p:sp>
        <p:nvSpPr>
          <p:cNvPr id="14" name="Freeform 14"/>
          <p:cNvSpPr/>
          <p:nvPr/>
        </p:nvSpPr>
        <p:spPr>
          <a:xfrm>
            <a:off x="2141123" y="4537149"/>
            <a:ext cx="1273023" cy="1318574"/>
          </a:xfrm>
          <a:custGeom>
            <a:avLst/>
            <a:gdLst/>
            <a:ahLst/>
            <a:cxnLst/>
            <a:rect l="l" t="t" r="r" b="b"/>
            <a:pathLst>
              <a:path w="1273023" h="1318574">
                <a:moveTo>
                  <a:pt x="0" y="0"/>
                </a:moveTo>
                <a:lnTo>
                  <a:pt x="1273024" y="0"/>
                </a:lnTo>
                <a:lnTo>
                  <a:pt x="1273024" y="1318574"/>
                </a:lnTo>
                <a:lnTo>
                  <a:pt x="0" y="13185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 dirty="0"/>
          </a:p>
        </p:txBody>
      </p:sp>
      <p:sp>
        <p:nvSpPr>
          <p:cNvPr id="15" name="Freeform 15"/>
          <p:cNvSpPr/>
          <p:nvPr/>
        </p:nvSpPr>
        <p:spPr>
          <a:xfrm>
            <a:off x="4042303" y="6368372"/>
            <a:ext cx="1551199" cy="1204295"/>
          </a:xfrm>
          <a:custGeom>
            <a:avLst/>
            <a:gdLst/>
            <a:ahLst/>
            <a:cxnLst/>
            <a:rect l="l" t="t" r="r" b="b"/>
            <a:pathLst>
              <a:path w="1551199" h="1204295">
                <a:moveTo>
                  <a:pt x="0" y="0"/>
                </a:moveTo>
                <a:lnTo>
                  <a:pt x="1551200" y="0"/>
                </a:lnTo>
                <a:lnTo>
                  <a:pt x="1551200" y="1204295"/>
                </a:lnTo>
                <a:lnTo>
                  <a:pt x="0" y="120429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 dirty="0"/>
          </a:p>
        </p:txBody>
      </p:sp>
      <p:sp>
        <p:nvSpPr>
          <p:cNvPr id="16" name="TextBox 16"/>
          <p:cNvSpPr txBox="1"/>
          <p:nvPr/>
        </p:nvSpPr>
        <p:spPr>
          <a:xfrm>
            <a:off x="8958716" y="3285576"/>
            <a:ext cx="5359782" cy="634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1"/>
              </a:lnSpc>
            </a:pPr>
            <a:r>
              <a:rPr lang="en-US" sz="3105" dirty="0">
                <a:solidFill>
                  <a:srgbClr val="FFFFFF"/>
                </a:solidFill>
                <a:latin typeface="Poppins"/>
              </a:rPr>
              <a:t>User Interaction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726554" y="4034306"/>
            <a:ext cx="5359782" cy="1207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9"/>
              </a:lnSpc>
            </a:pPr>
            <a:r>
              <a:rPr lang="en-US" sz="2005" dirty="0">
                <a:solidFill>
                  <a:srgbClr val="FFFFFF"/>
                </a:solidFill>
                <a:latin typeface="Poppins Light"/>
              </a:rPr>
              <a:t>Handle queries and provide solutions to IT Issues thereby freeing up time and resources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726554" y="6172642"/>
            <a:ext cx="5359782" cy="797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9"/>
              </a:lnSpc>
            </a:pPr>
            <a:r>
              <a:rPr lang="en-US" sz="2005" dirty="0">
                <a:solidFill>
                  <a:srgbClr val="FFFFFF"/>
                </a:solidFill>
                <a:latin typeface="Poppins Light"/>
              </a:rPr>
              <a:t>Automate ticket creation and escalation to human agents when necessary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958716" y="5395870"/>
            <a:ext cx="5359782" cy="634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1"/>
              </a:lnSpc>
            </a:pPr>
            <a:r>
              <a:rPr lang="en-US" sz="3105" dirty="0">
                <a:solidFill>
                  <a:srgbClr val="FFFFFF"/>
                </a:solidFill>
                <a:latin typeface="Poppins"/>
              </a:rPr>
              <a:t>Automation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958716" y="7174489"/>
            <a:ext cx="5359782" cy="634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1"/>
              </a:lnSpc>
            </a:pPr>
            <a:r>
              <a:rPr lang="en-US" sz="3105" dirty="0">
                <a:solidFill>
                  <a:srgbClr val="FFFFFF"/>
                </a:solidFill>
                <a:latin typeface="Poppins Light"/>
              </a:rPr>
              <a:t>Cloud Based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726554" y="8085144"/>
            <a:ext cx="5359782" cy="388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9"/>
              </a:lnSpc>
            </a:pPr>
            <a:r>
              <a:rPr lang="en-US" sz="2005" dirty="0">
                <a:solidFill>
                  <a:srgbClr val="FFFFFF"/>
                </a:solidFill>
                <a:latin typeface="Poppins Light"/>
              </a:rPr>
              <a:t>Cloud based structure to allow for scaling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94186" y="406589"/>
            <a:ext cx="7937973" cy="9510914"/>
            <a:chOff x="0" y="0"/>
            <a:chExt cx="8585708" cy="10287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85708" cy="10286999"/>
            </a:xfrm>
            <a:custGeom>
              <a:avLst/>
              <a:gdLst/>
              <a:ahLst/>
              <a:cxnLst/>
              <a:rect l="l" t="t" r="r" b="b"/>
              <a:pathLst>
                <a:path w="8585708" h="10286999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8" y="485521"/>
                    <a:pt x="8382634" y="911225"/>
                    <a:pt x="8287258" y="1337056"/>
                  </a:cubicBezTo>
                  <a:cubicBezTo>
                    <a:pt x="8146288" y="1966722"/>
                    <a:pt x="8005699" y="2596388"/>
                    <a:pt x="7864602" y="3225927"/>
                  </a:cubicBezTo>
                  <a:cubicBezTo>
                    <a:pt x="7691247" y="3999103"/>
                    <a:pt x="7517384" y="4772152"/>
                    <a:pt x="7344029" y="5545328"/>
                  </a:cubicBezTo>
                  <a:cubicBezTo>
                    <a:pt x="7194677" y="6211443"/>
                    <a:pt x="7045579" y="6877558"/>
                    <a:pt x="6896354" y="7543800"/>
                  </a:cubicBezTo>
                  <a:cubicBezTo>
                    <a:pt x="6765290" y="8129016"/>
                    <a:pt x="6634480" y="8714105"/>
                    <a:pt x="6503162" y="9299194"/>
                  </a:cubicBezTo>
                  <a:cubicBezTo>
                    <a:pt x="6429375" y="9628250"/>
                    <a:pt x="6354953" y="9957181"/>
                    <a:pt x="6280785" y="10286237"/>
                  </a:cubicBezTo>
                  <a:cubicBezTo>
                    <a:pt x="4199382" y="10286237"/>
                    <a:pt x="2118106" y="10286110"/>
                    <a:pt x="36830" y="10286999"/>
                  </a:cubicBezTo>
                  <a:cubicBezTo>
                    <a:pt x="6731" y="10286999"/>
                    <a:pt x="0" y="10280268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749" r="-39749"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9249956" y="920939"/>
            <a:ext cx="6325801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861"/>
              </a:lnSpc>
              <a:spcBef>
                <a:spcPct val="0"/>
              </a:spcBef>
            </a:pPr>
            <a:r>
              <a:rPr lang="en-US" sz="8141" dirty="0">
                <a:solidFill>
                  <a:schemeClr val="bg1"/>
                </a:solidFill>
                <a:latin typeface="Computer Says No"/>
              </a:rPr>
              <a:t>WORK TO DATE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4980495" y="7915313"/>
            <a:ext cx="4224398" cy="3231550"/>
          </a:xfrm>
          <a:custGeom>
            <a:avLst/>
            <a:gdLst/>
            <a:ahLst/>
            <a:cxnLst/>
            <a:rect l="l" t="t" r="r" b="b"/>
            <a:pathLst>
              <a:path w="4224398" h="3231550">
                <a:moveTo>
                  <a:pt x="4224398" y="0"/>
                </a:moveTo>
                <a:lnTo>
                  <a:pt x="0" y="0"/>
                </a:lnTo>
                <a:lnTo>
                  <a:pt x="0" y="3231549"/>
                </a:lnTo>
                <a:lnTo>
                  <a:pt x="4224398" y="3231549"/>
                </a:lnTo>
                <a:lnTo>
                  <a:pt x="422439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6" name="Freeform 6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7" name="Freeform 7"/>
          <p:cNvSpPr/>
          <p:nvPr/>
        </p:nvSpPr>
        <p:spPr>
          <a:xfrm>
            <a:off x="10723671" y="-35558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8" name="Freeform 8"/>
          <p:cNvSpPr/>
          <p:nvPr/>
        </p:nvSpPr>
        <p:spPr>
          <a:xfrm rot="1825457">
            <a:off x="-1911821" y="9152427"/>
            <a:ext cx="9971383" cy="4202938"/>
          </a:xfrm>
          <a:custGeom>
            <a:avLst/>
            <a:gdLst/>
            <a:ahLst/>
            <a:cxnLst/>
            <a:rect l="l" t="t" r="r" b="b"/>
            <a:pathLst>
              <a:path w="9971383" h="4202938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9" name="TextBox 9"/>
          <p:cNvSpPr txBox="1"/>
          <p:nvPr/>
        </p:nvSpPr>
        <p:spPr>
          <a:xfrm>
            <a:off x="8437211" y="4902389"/>
            <a:ext cx="6325801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773"/>
              </a:lnSpc>
              <a:spcBef>
                <a:spcPct val="0"/>
              </a:spcBef>
            </a:pPr>
            <a:r>
              <a:rPr lang="en-US" sz="5241" dirty="0">
                <a:solidFill>
                  <a:schemeClr val="bg1"/>
                </a:solidFill>
                <a:latin typeface="Computer Says No"/>
              </a:rPr>
              <a:t>RESEARCH CARRIED ON SCALABILITY TECH TO BE USED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37211" y="2292257"/>
            <a:ext cx="6325801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773"/>
              </a:lnSpc>
              <a:spcBef>
                <a:spcPct val="0"/>
              </a:spcBef>
            </a:pPr>
            <a:r>
              <a:rPr lang="en-US" sz="5241" dirty="0">
                <a:solidFill>
                  <a:schemeClr val="bg1"/>
                </a:solidFill>
                <a:latin typeface="Computer Says No"/>
              </a:rPr>
              <a:t>HISTORY </a:t>
            </a:r>
            <a:r>
              <a:rPr lang="en-US" sz="5241">
                <a:solidFill>
                  <a:schemeClr val="bg1"/>
                </a:solidFill>
                <a:latin typeface="Computer Says No"/>
              </a:rPr>
              <a:t>AND PROGRESSION </a:t>
            </a:r>
            <a:r>
              <a:rPr lang="en-US" sz="5241" dirty="0">
                <a:solidFill>
                  <a:schemeClr val="bg1"/>
                </a:solidFill>
                <a:latin typeface="Computer Says No"/>
              </a:rPr>
              <a:t>OF CHATBOT TECH RESEARCHED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437211" y="3564273"/>
            <a:ext cx="6325801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773"/>
              </a:lnSpc>
              <a:spcBef>
                <a:spcPct val="0"/>
              </a:spcBef>
            </a:pPr>
            <a:r>
              <a:rPr lang="en-US" sz="5241" dirty="0">
                <a:solidFill>
                  <a:schemeClr val="bg1"/>
                </a:solidFill>
                <a:latin typeface="Computer Says No"/>
              </a:rPr>
              <a:t>PURPOSE AND SCOPE OF PROJECT DECIDED UPON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232159" y="6460155"/>
            <a:ext cx="6325801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861"/>
              </a:lnSpc>
              <a:spcBef>
                <a:spcPct val="0"/>
              </a:spcBef>
            </a:pPr>
            <a:r>
              <a:rPr lang="en-US" sz="8141" dirty="0">
                <a:solidFill>
                  <a:schemeClr val="bg1"/>
                </a:solidFill>
                <a:latin typeface="Computer Says No"/>
              </a:rPr>
              <a:t>ISSUES ENCOUNTERD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222735" y="7507905"/>
            <a:ext cx="6933743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3"/>
              </a:lnSpc>
            </a:pPr>
            <a:r>
              <a:rPr lang="en-US" sz="5241" dirty="0">
                <a:solidFill>
                  <a:schemeClr val="bg1"/>
                </a:solidFill>
                <a:latin typeface="Computer Says No"/>
              </a:rPr>
              <a:t>SERVER CREATION </a:t>
            </a:r>
          </a:p>
          <a:p>
            <a:pPr marL="0" lvl="0" indent="0">
              <a:lnSpc>
                <a:spcPts val="3773"/>
              </a:lnSpc>
              <a:spcBef>
                <a:spcPct val="0"/>
              </a:spcBef>
            </a:pPr>
            <a:r>
              <a:rPr lang="en-US" sz="5241" dirty="0">
                <a:solidFill>
                  <a:schemeClr val="bg1"/>
                </a:solidFill>
                <a:latin typeface="Computer Says No"/>
              </a:rPr>
              <a:t>WORKING WITH FLASK FOR FIRST TIME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620763">
            <a:off x="-429086" y="-676113"/>
            <a:ext cx="8987203" cy="4150026"/>
          </a:xfrm>
          <a:custGeom>
            <a:avLst/>
            <a:gdLst/>
            <a:ahLst/>
            <a:cxnLst/>
            <a:rect l="l" t="t" r="r" b="b"/>
            <a:pathLst>
              <a:path w="8987203" h="4150026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3" name="Freeform 3"/>
          <p:cNvSpPr/>
          <p:nvPr/>
        </p:nvSpPr>
        <p:spPr>
          <a:xfrm>
            <a:off x="1692146" y="1213800"/>
            <a:ext cx="14684628" cy="7859399"/>
          </a:xfrm>
          <a:custGeom>
            <a:avLst/>
            <a:gdLst/>
            <a:ahLst/>
            <a:cxnLst/>
            <a:rect l="l" t="t" r="r" b="b"/>
            <a:pathLst>
              <a:path w="14684628" h="7859399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0258"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4" name="Freeform 4"/>
          <p:cNvSpPr/>
          <p:nvPr/>
        </p:nvSpPr>
        <p:spPr>
          <a:xfrm>
            <a:off x="14950717" y="4257922"/>
            <a:ext cx="2965916" cy="6828198"/>
          </a:xfrm>
          <a:custGeom>
            <a:avLst/>
            <a:gdLst/>
            <a:ahLst/>
            <a:cxnLst/>
            <a:rect l="l" t="t" r="r" b="b"/>
            <a:pathLst>
              <a:path w="2965916" h="6828198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5" name="Freeform 5"/>
          <p:cNvSpPr/>
          <p:nvPr/>
        </p:nvSpPr>
        <p:spPr>
          <a:xfrm>
            <a:off x="-107017" y="7672021"/>
            <a:ext cx="4171532" cy="3569725"/>
          </a:xfrm>
          <a:custGeom>
            <a:avLst/>
            <a:gdLst/>
            <a:ahLst/>
            <a:cxnLst/>
            <a:rect l="l" t="t" r="r" b="b"/>
            <a:pathLst>
              <a:path w="4171532" h="3569725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6" name="TextBox 6"/>
          <p:cNvSpPr txBox="1"/>
          <p:nvPr/>
        </p:nvSpPr>
        <p:spPr>
          <a:xfrm>
            <a:off x="3337283" y="2327277"/>
            <a:ext cx="11613435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 dirty="0">
                <a:solidFill>
                  <a:schemeClr val="bg1"/>
                </a:solidFill>
                <a:latin typeface="Computer Says No"/>
              </a:rPr>
              <a:t>PROOF OF CONCEPT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4412617" y="5966351"/>
            <a:ext cx="11130264" cy="8435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dirty="0"/>
          </a:p>
        </p:txBody>
      </p:sp>
      <p:sp>
        <p:nvSpPr>
          <p:cNvPr id="8" name="Freeform 8"/>
          <p:cNvSpPr/>
          <p:nvPr/>
        </p:nvSpPr>
        <p:spPr>
          <a:xfrm>
            <a:off x="2525894" y="3834856"/>
            <a:ext cx="1886578" cy="1555641"/>
          </a:xfrm>
          <a:custGeom>
            <a:avLst/>
            <a:gdLst/>
            <a:ahLst/>
            <a:cxnLst/>
            <a:rect l="l" t="t" r="r" b="b"/>
            <a:pathLst>
              <a:path w="1886578" h="1555641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9" name="Freeform 9"/>
          <p:cNvSpPr/>
          <p:nvPr/>
        </p:nvSpPr>
        <p:spPr>
          <a:xfrm>
            <a:off x="2525894" y="6554525"/>
            <a:ext cx="1886578" cy="1555641"/>
          </a:xfrm>
          <a:custGeom>
            <a:avLst/>
            <a:gdLst/>
            <a:ahLst/>
            <a:cxnLst/>
            <a:rect l="l" t="t" r="r" b="b"/>
            <a:pathLst>
              <a:path w="1886578" h="1555641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10" name="Freeform 10"/>
          <p:cNvSpPr/>
          <p:nvPr/>
        </p:nvSpPr>
        <p:spPr>
          <a:xfrm>
            <a:off x="13941740" y="-4440594"/>
            <a:ext cx="8339294" cy="7136224"/>
          </a:xfrm>
          <a:custGeom>
            <a:avLst/>
            <a:gdLst/>
            <a:ahLst/>
            <a:cxnLst/>
            <a:rect l="l" t="t" r="r" b="b"/>
            <a:pathLst>
              <a:path w="8339294" h="713622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11" name="Freeform 11"/>
          <p:cNvSpPr/>
          <p:nvPr/>
        </p:nvSpPr>
        <p:spPr>
          <a:xfrm>
            <a:off x="4412617" y="4754839"/>
            <a:ext cx="10589255" cy="1115251"/>
          </a:xfrm>
          <a:custGeom>
            <a:avLst/>
            <a:gdLst/>
            <a:ahLst/>
            <a:cxnLst/>
            <a:rect l="l" t="t" r="r" b="b"/>
            <a:pathLst>
              <a:path w="10589255" h="1115251">
                <a:moveTo>
                  <a:pt x="0" y="0"/>
                </a:moveTo>
                <a:lnTo>
                  <a:pt x="10589255" y="0"/>
                </a:lnTo>
                <a:lnTo>
                  <a:pt x="10589255" y="1115251"/>
                </a:lnTo>
                <a:lnTo>
                  <a:pt x="0" y="11152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12" name="TextBox 12"/>
          <p:cNvSpPr txBox="1"/>
          <p:nvPr/>
        </p:nvSpPr>
        <p:spPr>
          <a:xfrm>
            <a:off x="4742828" y="3784357"/>
            <a:ext cx="10469841" cy="893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1059" lvl="1" indent="-235530">
              <a:lnSpc>
                <a:spcPts val="3534"/>
              </a:lnSpc>
              <a:buFont typeface="Arial"/>
              <a:buChar char="•"/>
            </a:pPr>
            <a:r>
              <a:rPr lang="en-US" sz="2181" dirty="0">
                <a:solidFill>
                  <a:srgbClr val="FFFFFF"/>
                </a:solidFill>
                <a:latin typeface="Poppins Light"/>
              </a:rPr>
              <a:t>I wanted to prove that I could generate a connection between the chat bot and a server that represented the IT Ticketing system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42828" y="7085457"/>
            <a:ext cx="10469841" cy="1788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1059" lvl="1" indent="-235530">
              <a:lnSpc>
                <a:spcPts val="3534"/>
              </a:lnSpc>
              <a:buFont typeface="Arial"/>
              <a:buChar char="•"/>
            </a:pPr>
            <a:r>
              <a:rPr lang="en-US" sz="2181" dirty="0">
                <a:solidFill>
                  <a:srgbClr val="FFFFFF"/>
                </a:solidFill>
                <a:latin typeface="Poppins Light"/>
              </a:rPr>
              <a:t>I want to research Natural Language Processing (NLP) and to be able to integrate that into the chatbot that I have created.</a:t>
            </a:r>
          </a:p>
          <a:p>
            <a:pPr marL="471059" lvl="1" indent="-235530">
              <a:lnSpc>
                <a:spcPts val="3534"/>
              </a:lnSpc>
              <a:buFont typeface="Arial"/>
              <a:buChar char="•"/>
            </a:pPr>
            <a:r>
              <a:rPr lang="en-US" sz="2181" dirty="0">
                <a:solidFill>
                  <a:srgbClr val="FFFFFF"/>
                </a:solidFill>
                <a:latin typeface="Poppins Light"/>
              </a:rPr>
              <a:t>I also want to explore if I can host the bot on Azure to allow for future scalability.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12498" y="4111734"/>
            <a:ext cx="1420551" cy="126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 dirty="0">
                <a:solidFill>
                  <a:srgbClr val="6866E1"/>
                </a:solidFill>
                <a:latin typeface="Computer Says No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12498" y="6831403"/>
            <a:ext cx="1420551" cy="126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 dirty="0">
                <a:solidFill>
                  <a:srgbClr val="6866E1"/>
                </a:solidFill>
                <a:latin typeface="Computer Says No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522773" y="6071763"/>
            <a:ext cx="11613435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 dirty="0">
                <a:solidFill>
                  <a:schemeClr val="bg1"/>
                </a:solidFill>
                <a:latin typeface="Computer Says No"/>
              </a:rPr>
              <a:t>NEXT STEP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175</Words>
  <Application>Microsoft Office PowerPoint</Application>
  <PresentationFormat>Custom</PresentationFormat>
  <Paragraphs>27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Poppins Light</vt:lpstr>
      <vt:lpstr>Poppins</vt:lpstr>
      <vt:lpstr>Calibri</vt:lpstr>
      <vt:lpstr>Arial</vt:lpstr>
      <vt:lpstr>Computer Says No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Chatbot and ticketing intergration</dc:title>
  <cp:lastModifiedBy>Ron Coveney</cp:lastModifiedBy>
  <cp:revision>3</cp:revision>
  <dcterms:created xsi:type="dcterms:W3CDTF">2006-08-16T00:00:00Z</dcterms:created>
  <dcterms:modified xsi:type="dcterms:W3CDTF">2023-12-05T16:24:50Z</dcterms:modified>
  <dc:identifier>DAF1e4ETp_E</dc:identifier>
</cp:coreProperties>
</file>